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9" r:id="rId2"/>
    <p:sldId id="265" r:id="rId3"/>
    <p:sldId id="257" r:id="rId4"/>
    <p:sldId id="259" r:id="rId5"/>
    <p:sldId id="266" r:id="rId6"/>
    <p:sldId id="267" r:id="rId7"/>
    <p:sldId id="27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112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3124200"/>
            <a:ext cx="5867400" cy="914400"/>
          </a:xfrm>
        </p:spPr>
        <p:txBody>
          <a:bodyPr/>
          <a:lstStyle/>
          <a:p>
            <a:r>
              <a:rPr lang="en-CA" dirty="0" smtClean="0">
                <a:solidFill>
                  <a:srgbClr val="C00000"/>
                </a:solidFill>
              </a:rPr>
              <a:t>History 321</a:t>
            </a:r>
            <a:endParaRPr lang="en-CA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19600"/>
            <a:ext cx="5638800" cy="1447800"/>
          </a:xfrm>
        </p:spPr>
        <p:txBody>
          <a:bodyPr>
            <a:normAutofit/>
          </a:bodyPr>
          <a:lstStyle/>
          <a:p>
            <a:r>
              <a:rPr lang="en-CA" sz="3200" b="1" dirty="0" smtClean="0"/>
              <a:t>Tutorial 1</a:t>
            </a:r>
          </a:p>
          <a:p>
            <a:r>
              <a:rPr lang="en-CA" sz="3200" b="1" smtClean="0"/>
              <a:t>8 </a:t>
            </a:r>
            <a:r>
              <a:rPr lang="en-CA" sz="3200" b="1" smtClean="0"/>
              <a:t>January 2015</a:t>
            </a:r>
            <a:endParaRPr lang="en-CA" sz="3200" b="1" dirty="0"/>
          </a:p>
        </p:txBody>
      </p:sp>
    </p:spTree>
    <p:extLst>
      <p:ext uri="{BB962C8B-B14F-4D97-AF65-F5344CB8AC3E}">
        <p14:creationId xmlns:p14="http://schemas.microsoft.com/office/powerpoint/2010/main" val="415223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CA" sz="3600" dirty="0" smtClean="0"/>
              <a:t>Lands and Dynasty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090160"/>
          </a:xfrm>
        </p:spPr>
        <p:txBody>
          <a:bodyPr/>
          <a:lstStyle/>
          <a:p>
            <a:r>
              <a:rPr lang="en-CA" dirty="0" smtClean="0"/>
              <a:t>Review the tables in the next two slides and consult the map on pp. xx-xxi of </a:t>
            </a:r>
            <a:r>
              <a:rPr lang="en-CA" i="1" dirty="0" smtClean="0"/>
              <a:t>Europe’s Tragedy</a:t>
            </a:r>
            <a:r>
              <a:rPr lang="en-CA" dirty="0" smtClean="0"/>
              <a:t>.</a:t>
            </a:r>
          </a:p>
          <a:p>
            <a:r>
              <a:rPr lang="en-CA" dirty="0" smtClean="0"/>
              <a:t>You should be able to identify the three major divisions of Habsburg Austria between 1564 and 1619.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40026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ontent Placeholder 8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224675962"/>
              </p:ext>
            </p:extLst>
          </p:nvPr>
        </p:nvGraphicFramePr>
        <p:xfrm>
          <a:off x="228600" y="304800"/>
          <a:ext cx="8610600" cy="6324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4378"/>
                <a:gridCol w="2212622"/>
                <a:gridCol w="2133600"/>
              </a:tblGrid>
              <a:tr h="1447800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HABSBURG AUSTRIA</a:t>
                      </a:r>
                    </a:p>
                    <a:p>
                      <a:r>
                        <a:rPr lang="en-CA" sz="2800" dirty="0" smtClean="0">
                          <a:solidFill>
                            <a:srgbClr val="7030A0"/>
                          </a:solidFill>
                        </a:rPr>
                        <a:t>Austria</a:t>
                      </a:r>
                      <a:endParaRPr lang="en-CA" sz="28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800" dirty="0" smtClean="0">
                          <a:solidFill>
                            <a:srgbClr val="7030A0"/>
                          </a:solidFill>
                        </a:rPr>
                        <a:t>Inner Austria </a:t>
                      </a:r>
                      <a:r>
                        <a:rPr lang="en-CA" sz="2800" dirty="0" smtClean="0"/>
                        <a:t>= </a:t>
                      </a:r>
                      <a:r>
                        <a:rPr lang="en-CA" sz="2800" dirty="0" smtClean="0">
                          <a:solidFill>
                            <a:srgbClr val="7030A0"/>
                          </a:solidFill>
                        </a:rPr>
                        <a:t>Styria</a:t>
                      </a:r>
                      <a:endParaRPr lang="en-CA" sz="28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800" dirty="0" smtClean="0">
                          <a:solidFill>
                            <a:srgbClr val="7030A0"/>
                          </a:solidFill>
                        </a:rPr>
                        <a:t>Tyrol</a:t>
                      </a:r>
                      <a:endParaRPr lang="en-CA" sz="28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510577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Upper Austria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Styria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Tyrol</a:t>
                      </a:r>
                      <a:endParaRPr lang="en-CA" sz="2800" dirty="0"/>
                    </a:p>
                  </a:txBody>
                  <a:tcPr/>
                </a:tc>
              </a:tr>
              <a:tr h="510577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Lower Austria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Carinthia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800"/>
                    </a:p>
                  </a:txBody>
                  <a:tcPr/>
                </a:tc>
              </a:tr>
              <a:tr h="623124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Kingdom of BOHEMIA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Carniola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800" dirty="0"/>
                    </a:p>
                  </a:txBody>
                  <a:tcPr/>
                </a:tc>
              </a:tr>
              <a:tr h="510577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  Bohemia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800" dirty="0"/>
                    </a:p>
                  </a:txBody>
                  <a:tcPr/>
                </a:tc>
              </a:tr>
              <a:tr h="510577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  Moravia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800" dirty="0"/>
                    </a:p>
                  </a:txBody>
                  <a:tcPr/>
                </a:tc>
              </a:tr>
              <a:tr h="510577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  Silesia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800" dirty="0"/>
                    </a:p>
                  </a:txBody>
                  <a:tcPr/>
                </a:tc>
              </a:tr>
              <a:tr h="510577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  Upper Lusatia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800" dirty="0"/>
                    </a:p>
                  </a:txBody>
                  <a:tcPr/>
                </a:tc>
              </a:tr>
              <a:tr h="510577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  Lower Lusatia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800" dirty="0"/>
                    </a:p>
                  </a:txBody>
                  <a:tcPr/>
                </a:tc>
              </a:tr>
              <a:tr h="626556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Kingdom of HUNGARY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5815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0"/>
            <a:ext cx="8229600" cy="533400"/>
          </a:xfrm>
        </p:spPr>
        <p:txBody>
          <a:bodyPr>
            <a:normAutofit/>
          </a:bodyPr>
          <a:lstStyle/>
          <a:p>
            <a:r>
              <a:rPr lang="en-CA" sz="2000" dirty="0" smtClean="0">
                <a:solidFill>
                  <a:srgbClr val="FFFF00"/>
                </a:solidFill>
              </a:rPr>
              <a:t>Archduke Ferdinand III became Emperor Ferdinand II</a:t>
            </a:r>
            <a:endParaRPr lang="en-CA" sz="2000" dirty="0">
              <a:solidFill>
                <a:srgbClr val="FFFF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1154686"/>
              </p:ext>
            </p:extLst>
          </p:nvPr>
        </p:nvGraphicFramePr>
        <p:xfrm>
          <a:off x="152400" y="95193"/>
          <a:ext cx="8763000" cy="59246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4200"/>
                <a:gridCol w="2971800"/>
                <a:gridCol w="2667000"/>
              </a:tblGrid>
              <a:tr h="657310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ARCHDUKES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OF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AUSTRIA</a:t>
                      </a:r>
                      <a:endParaRPr lang="en-CA" sz="2800" dirty="0"/>
                    </a:p>
                  </a:txBody>
                  <a:tcPr/>
                </a:tc>
              </a:tr>
              <a:tr h="542897">
                <a:tc>
                  <a:txBody>
                    <a:bodyPr/>
                    <a:lstStyle/>
                    <a:p>
                      <a:r>
                        <a:rPr lang="en-CA" sz="2800" dirty="0" smtClean="0">
                          <a:solidFill>
                            <a:srgbClr val="7030A0"/>
                          </a:solidFill>
                        </a:rPr>
                        <a:t>Austria</a:t>
                      </a:r>
                      <a:endParaRPr lang="en-CA" sz="28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800" dirty="0" smtClean="0">
                          <a:solidFill>
                            <a:srgbClr val="7030A0"/>
                          </a:solidFill>
                        </a:rPr>
                        <a:t>Styria</a:t>
                      </a:r>
                      <a:endParaRPr lang="en-CA" sz="28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800" dirty="0" smtClean="0">
                          <a:solidFill>
                            <a:srgbClr val="7030A0"/>
                          </a:solidFill>
                        </a:rPr>
                        <a:t>Tyrol</a:t>
                      </a:r>
                      <a:endParaRPr lang="en-CA" sz="28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799987">
                <a:tc>
                  <a:txBody>
                    <a:bodyPr/>
                    <a:lstStyle/>
                    <a:p>
                      <a:r>
                        <a:rPr lang="en-CA" sz="2600" dirty="0" smtClean="0">
                          <a:solidFill>
                            <a:srgbClr val="FF0000"/>
                          </a:solidFill>
                        </a:rPr>
                        <a:t>Emp. Maximilian II</a:t>
                      </a:r>
                      <a:r>
                        <a:rPr lang="en-CA" sz="2600" dirty="0" smtClean="0"/>
                        <a:t>, 1564-1576</a:t>
                      </a:r>
                      <a:endParaRPr lang="en-CA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600" dirty="0" smtClean="0"/>
                        <a:t>Charles II,</a:t>
                      </a:r>
                    </a:p>
                    <a:p>
                      <a:r>
                        <a:rPr lang="en-CA" sz="2600" dirty="0" smtClean="0"/>
                        <a:t>1564-1590</a:t>
                      </a:r>
                      <a:endParaRPr lang="en-CA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600" dirty="0" smtClean="0"/>
                        <a:t>Ferdinand</a:t>
                      </a:r>
                      <a:r>
                        <a:rPr lang="en-CA" sz="2600" baseline="0" dirty="0" smtClean="0"/>
                        <a:t> II, 1564-1595</a:t>
                      </a:r>
                      <a:endParaRPr lang="en-CA" sz="2600" dirty="0"/>
                    </a:p>
                  </a:txBody>
                  <a:tcPr/>
                </a:tc>
              </a:tr>
              <a:tr h="1592467">
                <a:tc>
                  <a:txBody>
                    <a:bodyPr/>
                    <a:lstStyle/>
                    <a:p>
                      <a:r>
                        <a:rPr lang="en-CA" sz="2600" dirty="0" smtClean="0"/>
                        <a:t>Rudolf V, </a:t>
                      </a:r>
                    </a:p>
                    <a:p>
                      <a:r>
                        <a:rPr lang="en-CA" sz="2600" dirty="0" smtClean="0"/>
                        <a:t>1576-1608</a:t>
                      </a:r>
                    </a:p>
                    <a:p>
                      <a:r>
                        <a:rPr lang="en-CA" sz="2600" dirty="0" smtClean="0">
                          <a:solidFill>
                            <a:srgbClr val="FF0000"/>
                          </a:solidFill>
                        </a:rPr>
                        <a:t>Emp.</a:t>
                      </a:r>
                      <a:r>
                        <a:rPr lang="en-CA" sz="2600" baseline="0" dirty="0" smtClean="0">
                          <a:solidFill>
                            <a:srgbClr val="FF0000"/>
                          </a:solidFill>
                        </a:rPr>
                        <a:t> Rudolf II</a:t>
                      </a:r>
                    </a:p>
                    <a:p>
                      <a:r>
                        <a:rPr lang="en-CA" sz="2600" baseline="0" dirty="0" smtClean="0">
                          <a:solidFill>
                            <a:srgbClr val="FF0000"/>
                          </a:solidFill>
                        </a:rPr>
                        <a:t>1576-1612</a:t>
                      </a:r>
                      <a:endParaRPr lang="en-CA" sz="2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600" dirty="0" smtClean="0"/>
                        <a:t>Ferdinand III,</a:t>
                      </a:r>
                    </a:p>
                    <a:p>
                      <a:r>
                        <a:rPr lang="en-CA" sz="2600" dirty="0" smtClean="0"/>
                        <a:t>1590/1619-1637=</a:t>
                      </a:r>
                    </a:p>
                    <a:p>
                      <a:r>
                        <a:rPr lang="en-CA" sz="2600" dirty="0" smtClean="0">
                          <a:solidFill>
                            <a:srgbClr val="FF0000"/>
                          </a:solidFill>
                        </a:rPr>
                        <a:t>Emp.</a:t>
                      </a:r>
                      <a:r>
                        <a:rPr lang="en-CA" sz="2600" baseline="0" dirty="0" smtClean="0">
                          <a:solidFill>
                            <a:srgbClr val="FF0000"/>
                          </a:solidFill>
                        </a:rPr>
                        <a:t> Ferdinand II, 1619-1637</a:t>
                      </a:r>
                      <a:endParaRPr lang="en-CA" sz="2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600" dirty="0" smtClean="0">
                          <a:solidFill>
                            <a:srgbClr val="0070C0"/>
                          </a:solidFill>
                        </a:rPr>
                        <a:t>Matthias</a:t>
                      </a:r>
                      <a:r>
                        <a:rPr lang="en-CA" sz="2600" dirty="0" smtClean="0"/>
                        <a:t>, </a:t>
                      </a:r>
                    </a:p>
                    <a:p>
                      <a:r>
                        <a:rPr lang="en-CA" sz="2600" dirty="0" smtClean="0"/>
                        <a:t>1595-1619</a:t>
                      </a:r>
                      <a:endParaRPr lang="en-CA" sz="2600" dirty="0"/>
                    </a:p>
                  </a:txBody>
                  <a:tcPr/>
                </a:tc>
              </a:tr>
              <a:tr h="1655552">
                <a:tc>
                  <a:txBody>
                    <a:bodyPr/>
                    <a:lstStyle/>
                    <a:p>
                      <a:r>
                        <a:rPr lang="en-CA" sz="2600" dirty="0" smtClean="0">
                          <a:solidFill>
                            <a:srgbClr val="0070C0"/>
                          </a:solidFill>
                        </a:rPr>
                        <a:t>Matthias</a:t>
                      </a:r>
                      <a:r>
                        <a:rPr lang="en-CA" sz="2600" dirty="0" smtClean="0"/>
                        <a:t>, </a:t>
                      </a:r>
                    </a:p>
                    <a:p>
                      <a:r>
                        <a:rPr lang="en-CA" sz="2600" dirty="0" smtClean="0"/>
                        <a:t>1608-1619</a:t>
                      </a:r>
                    </a:p>
                    <a:p>
                      <a:r>
                        <a:rPr lang="en-CA" sz="2600" dirty="0" smtClean="0">
                          <a:solidFill>
                            <a:srgbClr val="FF0000"/>
                          </a:solidFill>
                        </a:rPr>
                        <a:t>Emp. 1612-1619</a:t>
                      </a:r>
                      <a:endParaRPr lang="en-CA" sz="2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600" dirty="0" smtClean="0"/>
                        <a:t>Maximilian III,</a:t>
                      </a:r>
                    </a:p>
                    <a:p>
                      <a:r>
                        <a:rPr lang="en-CA" sz="2600" dirty="0" smtClean="0"/>
                        <a:t>1593-1595 =</a:t>
                      </a:r>
                    </a:p>
                    <a:p>
                      <a:r>
                        <a:rPr lang="en-CA" sz="2600" dirty="0" smtClean="0"/>
                        <a:t>regent for</a:t>
                      </a:r>
                    </a:p>
                    <a:p>
                      <a:r>
                        <a:rPr lang="en-CA" sz="2600" dirty="0" smtClean="0"/>
                        <a:t>Ferdinand III</a:t>
                      </a:r>
                      <a:endParaRPr lang="en-CA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600" dirty="0" smtClean="0"/>
                        <a:t>Maximilian III, 1612-1618 = regent for </a:t>
                      </a:r>
                      <a:r>
                        <a:rPr lang="en-CA" sz="2600" dirty="0" smtClean="0">
                          <a:solidFill>
                            <a:srgbClr val="0070C0"/>
                          </a:solidFill>
                        </a:rPr>
                        <a:t>Matthias</a:t>
                      </a:r>
                      <a:endParaRPr lang="en-CA" sz="26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430473">
                <a:tc>
                  <a:txBody>
                    <a:bodyPr/>
                    <a:lstStyle/>
                    <a:p>
                      <a:r>
                        <a:rPr lang="en-CA" sz="2600" dirty="0" smtClean="0"/>
                        <a:t>Albert VII, 1619</a:t>
                      </a:r>
                      <a:endParaRPr lang="en-CA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1878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92162"/>
          </a:xfrm>
        </p:spPr>
        <p:txBody>
          <a:bodyPr>
            <a:normAutofit/>
          </a:bodyPr>
          <a:lstStyle/>
          <a:p>
            <a:r>
              <a:rPr lang="en-CA" sz="3600" dirty="0" smtClean="0"/>
              <a:t>Estates and Confession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18760"/>
          </a:xfrm>
        </p:spPr>
        <p:txBody>
          <a:bodyPr>
            <a:normAutofit/>
          </a:bodyPr>
          <a:lstStyle/>
          <a:p>
            <a:r>
              <a:rPr lang="en-CA" dirty="0" smtClean="0"/>
              <a:t>Identify the following terms:</a:t>
            </a:r>
          </a:p>
          <a:p>
            <a:pPr lvl="1"/>
            <a:r>
              <a:rPr lang="en-CA" dirty="0" smtClean="0"/>
              <a:t>Estates</a:t>
            </a:r>
          </a:p>
          <a:p>
            <a:pPr lvl="1"/>
            <a:r>
              <a:rPr lang="en-CA" dirty="0" err="1" smtClean="0"/>
              <a:t>Utraquists</a:t>
            </a:r>
            <a:r>
              <a:rPr lang="en-CA" dirty="0" smtClean="0"/>
              <a:t>, Bohemian Brethren</a:t>
            </a:r>
          </a:p>
          <a:p>
            <a:pPr lvl="1"/>
            <a:r>
              <a:rPr lang="en-CA" dirty="0" smtClean="0"/>
              <a:t>Religious Assurance (1568, 1571)</a:t>
            </a:r>
          </a:p>
          <a:p>
            <a:pPr lvl="1"/>
            <a:r>
              <a:rPr lang="en-CA" dirty="0" smtClean="0"/>
              <a:t>Pacification of </a:t>
            </a:r>
            <a:r>
              <a:rPr lang="en-CA" dirty="0" err="1" smtClean="0"/>
              <a:t>Bruck</a:t>
            </a:r>
            <a:r>
              <a:rPr lang="en-CA" dirty="0" smtClean="0"/>
              <a:t> (1578)</a:t>
            </a:r>
          </a:p>
          <a:p>
            <a:r>
              <a:rPr lang="en-CA" dirty="0" smtClean="0"/>
              <a:t>Questions</a:t>
            </a:r>
          </a:p>
          <a:p>
            <a:pPr marL="1042416" lvl="1" indent="-457200">
              <a:buFont typeface="+mj-lt"/>
              <a:buAutoNum type="arabicPeriod"/>
            </a:pPr>
            <a:r>
              <a:rPr lang="en-CA" dirty="0" smtClean="0"/>
              <a:t>Who represented the dominant force in the Estates?</a:t>
            </a:r>
          </a:p>
          <a:p>
            <a:pPr marL="1042416" lvl="1" indent="-457200">
              <a:buFont typeface="+mj-lt"/>
              <a:buAutoNum type="arabicPeriod"/>
            </a:pPr>
            <a:r>
              <a:rPr lang="en-CA" dirty="0" smtClean="0"/>
              <a:t>What pattern emerged in the relationship between the Archdukes and the Estates?</a:t>
            </a:r>
          </a:p>
          <a:p>
            <a:pPr marL="1042416" lvl="1" indent="-457200">
              <a:buFont typeface="+mj-lt"/>
              <a:buAutoNum type="arabicPeriod"/>
            </a:pPr>
            <a:r>
              <a:rPr lang="en-CA" dirty="0" smtClean="0"/>
              <a:t>How were Austrians different in the sixteenth century from the common perception of them today?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67764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CA" sz="3600" dirty="0" smtClean="0"/>
              <a:t>The Catholic Revival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763000" cy="5394960"/>
          </a:xfrm>
        </p:spPr>
        <p:txBody>
          <a:bodyPr/>
          <a:lstStyle/>
          <a:p>
            <a:r>
              <a:rPr lang="en-CA" dirty="0" smtClean="0"/>
              <a:t>Identify the following terms</a:t>
            </a:r>
          </a:p>
          <a:p>
            <a:endParaRPr lang="en-CA" dirty="0" smtClean="0"/>
          </a:p>
          <a:p>
            <a:endParaRPr lang="en-CA" dirty="0" smtClean="0"/>
          </a:p>
          <a:p>
            <a:endParaRPr lang="en-CA" dirty="0"/>
          </a:p>
          <a:p>
            <a:r>
              <a:rPr lang="en-CA" dirty="0" smtClean="0"/>
              <a:t>Questions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How did the division of Austria into three help the Habsburgs?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What strategies did the Habsburgs use in favour of Catholicism in their territories? To what extent were these strategies successful?</a:t>
            </a:r>
            <a:endParaRPr lang="en-CA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5580826"/>
              </p:ext>
            </p:extLst>
          </p:nvPr>
        </p:nvGraphicFramePr>
        <p:xfrm>
          <a:off x="76201" y="1600200"/>
          <a:ext cx="8991598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60197"/>
                <a:gridCol w="2960197"/>
                <a:gridCol w="3071204"/>
              </a:tblGrid>
              <a:tr h="515341"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bg1"/>
                          </a:solidFill>
                        </a:rPr>
                        <a:t>Rudolf II</a:t>
                      </a:r>
                      <a:endParaRPr lang="en-CA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bg1"/>
                          </a:solidFill>
                        </a:rPr>
                        <a:t>Melchior </a:t>
                      </a:r>
                      <a:r>
                        <a:rPr lang="en-CA" sz="2400" dirty="0" err="1" smtClean="0">
                          <a:solidFill>
                            <a:schemeClr val="bg1"/>
                          </a:solidFill>
                        </a:rPr>
                        <a:t>Klesl</a:t>
                      </a:r>
                      <a:endParaRPr lang="en-CA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bg1"/>
                          </a:solidFill>
                        </a:rPr>
                        <a:t>Archduke Carl</a:t>
                      </a:r>
                      <a:endParaRPr lang="en-CA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856259">
                <a:tc>
                  <a:txBody>
                    <a:bodyPr/>
                    <a:lstStyle/>
                    <a:p>
                      <a:r>
                        <a:rPr lang="en-CA" sz="2400" b="1" dirty="0" smtClean="0">
                          <a:solidFill>
                            <a:schemeClr val="bg1"/>
                          </a:solidFill>
                        </a:rPr>
                        <a:t>Bishop Martin Brenner</a:t>
                      </a:r>
                      <a:endParaRPr lang="en-CA" sz="2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400" b="1" dirty="0" smtClean="0">
                          <a:solidFill>
                            <a:schemeClr val="bg1"/>
                          </a:solidFill>
                        </a:rPr>
                        <a:t>Munich programme</a:t>
                      </a:r>
                      <a:endParaRPr lang="en-CA" sz="2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400" b="1" dirty="0" smtClean="0">
                          <a:solidFill>
                            <a:schemeClr val="bg1"/>
                          </a:solidFill>
                        </a:rPr>
                        <a:t>Reformation commissions</a:t>
                      </a:r>
                      <a:endParaRPr lang="en-CA" sz="2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9467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600" dirty="0" smtClean="0"/>
              <a:t>Final Questions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51510" indent="-514350">
              <a:spcAft>
                <a:spcPts val="1200"/>
              </a:spcAft>
              <a:buFont typeface="+mj-lt"/>
              <a:buAutoNum type="arabicPeriod"/>
            </a:pPr>
            <a:r>
              <a:rPr lang="en-CA" dirty="0" smtClean="0"/>
              <a:t>What can we learn about the interaction of state and society from Chapter 3?</a:t>
            </a:r>
          </a:p>
          <a:p>
            <a:pPr marL="651510" indent="-514350">
              <a:spcAft>
                <a:spcPts val="1200"/>
              </a:spcAft>
              <a:buFont typeface="+mj-lt"/>
              <a:buAutoNum type="arabicPeriod"/>
            </a:pPr>
            <a:r>
              <a:rPr lang="en-CA" dirty="0" smtClean="0"/>
              <a:t>Does Chapter 3 confirm Wilson’s argument?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1202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Couture</Template>
  <TotalTime>233</TotalTime>
  <Words>303</Words>
  <Application>Microsoft Office PowerPoint</Application>
  <PresentationFormat>On-screen Show (4:3)</PresentationFormat>
  <Paragraphs>79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Book Antiqua</vt:lpstr>
      <vt:lpstr>Lucida Sans</vt:lpstr>
      <vt:lpstr>Wingdings</vt:lpstr>
      <vt:lpstr>Wingdings 2</vt:lpstr>
      <vt:lpstr>Wingdings 3</vt:lpstr>
      <vt:lpstr>Apex</vt:lpstr>
      <vt:lpstr>History 321</vt:lpstr>
      <vt:lpstr>Lands and Dynasty</vt:lpstr>
      <vt:lpstr>PowerPoint Presentation</vt:lpstr>
      <vt:lpstr>Archduke Ferdinand III became Emperor Ferdinand II</vt:lpstr>
      <vt:lpstr>Estates and Confession</vt:lpstr>
      <vt:lpstr>The Catholic Revival</vt:lpstr>
      <vt:lpstr>Final Questions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History 321:  State and Society in Early Modern Europe: The Thirty Years War</dc:title>
  <dc:creator>Hilmar</dc:creator>
  <cp:lastModifiedBy>Hilmar Pabel</cp:lastModifiedBy>
  <cp:revision>22</cp:revision>
  <dcterms:created xsi:type="dcterms:W3CDTF">2006-08-16T00:00:00Z</dcterms:created>
  <dcterms:modified xsi:type="dcterms:W3CDTF">2015-01-04T23:08:44Z</dcterms:modified>
</cp:coreProperties>
</file>